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Present global experiences, Indonesian context, and realistic priorities for dialysis units. Conference theme: Kidney Failure and Hemodialysis Among Generation Z: An Emerging Public Health Concern. This is a literature-informed presentation, not an original clinical trial.</a:t>
            </a:r>
          </a:p>
          <a:p/>
          <a:p>
            <a:r>
              <a:t>REFERENCES: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  <a:p>
            <a:r>
              <a:t>- WHO · Kidney disease (2026): https://www.who.int/news-room/fact-sheets/detail/kidney-disease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an evidence synthesis and implementation proposal, not original clinical trial results.</a:t>
            </a:r>
          </a:p>
          <a:p/>
          <a:p>
            <a:r>
              <a:t>REFERENCES:</a:t>
            </a:r>
          </a:p>
          <a:p>
            <a:r>
              <a:t>- WHO · Kidney disease (2026): https://www.who.int/news-room/fact-sheets/detail/kidney-disease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WHO Kidney disease fact sheet dated 20 April 2026. This figure estimates CKD prevalence, not dialysis recipients.</a:t>
            </a:r>
          </a:p>
          <a:p/>
          <a:p>
            <a:r>
              <a:t>REFERENCES:</a:t>
            </a:r>
          </a:p>
          <a:p>
            <a:r>
              <a:t>- WHO · Kidney disease (2026): https://www.who.int/news-room/fact-sheets/detail/kidney-disease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 not directly compare the doctor-diagnosed SKI indicator to the modelled WHO global estimate.</a:t>
            </a:r>
          </a:p>
          <a:p/>
          <a:p>
            <a:r>
              <a:t>REFERENCES:</a:t>
            </a:r>
          </a:p>
          <a:p>
            <a:r>
              <a:t>- Kemenkes · SKI 2023, Tabel 7.49: https://kemkes.go.id/app_asset/file_content_download/17169067256655eae5553985.98376730.pdf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IRR 17th Annual Report, p7; selected values from the chronic-HD prevalence series.</a:t>
            </a:r>
          </a:p>
          <a:p/>
          <a:p>
            <a:r>
              <a:t>REFERENCES: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IRR 2024 pages 13 and 15. These are charted records, not proof of causality or unique-patient population prevalence.</a:t>
            </a:r>
          </a:p>
          <a:p/>
          <a:p>
            <a:r>
              <a:t>REFERENCES: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  <a:p>
            <a:r>
              <a:t>- Kemenkes · PNPK Penyakit Ginjal Kronik (2023): https://www.kemkes.go.id/app_asset/file_content_download/17019170696571318d16eff8.41286905.pdf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Illustrative data checklist, to be tailored to clinical guidelines and local SOPs.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Kemenkes · PNPK Penyakit Ginjal Kronik (2023): https://www.kemkes.go.id/app_asset/file_content_download/17019170696571318d16eff8.41286905.pdf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 SDG 3 Target 3.4; avoid attributing SDG outcome impact to digitization alone.</a:t>
            </a:r>
          </a:p>
          <a:p/>
          <a:p>
            <a:r>
              <a:t>REFERENCES:</a:t>
            </a:r>
          </a:p>
          <a:p>
            <a:r>
              <a:t>- United Nations · SDG 3: https://www.un.org/sustainabledevelopment/Health/</a:t>
            </a:r>
          </a:p>
          <a:p>
            <a:r>
              <a:t>- WHO · Kidney disease (2026): https://www.who.int/news-room/fact-sheets/detail/kidney-disease</a:t>
            </a:r>
          </a:p>
          <a:p>
            <a:r>
              <a:t>- Laurier et al. · Hemodial Int (2025): https://pmc.ncbi.nlm.nih.gov/articles/PMC11729301/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Proposed reference workflow, not a verified installation at a named Indonesian site.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Kemenkes · SATUSEHAT Platform: https://satusehat.kemkes.go.id/platform/docs/id/playbook/introduction/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Holt et al. 2023, Abu Dhabi, UAE. Computer-time reduction statistically significant (p &lt;0.05); not an RCT or a mortality result.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Laurier et al., Hemodialysis International 2025; practice experience from McGill in Quebec, Canada.</a:t>
            </a:r>
          </a:p>
          <a:p/>
          <a:p>
            <a:r>
              <a:t>REFERENCES:</a:t>
            </a:r>
          </a:p>
          <a:p>
            <a:r>
              <a:t>- Laurier et al. · Hemodial Int (2025): https://pmc.ncbi.nlm.nih.gov/articles/PMC11729301/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ESRD QIP: distinguish payment years and associated performance periods.</a:t>
            </a:r>
          </a:p>
          <a:p/>
          <a:p>
            <a:r>
              <a:t>REFERENCES:</a:t>
            </a:r>
          </a:p>
          <a:p>
            <a:r>
              <a:t>- CMS · ESRD Quality Incentive Program: https://www.cms.gov/medicare/quality/end-stage-renal-disease-esrd-quality-incentive-program/measuring-quality</a:t>
            </a:r>
          </a:p>
          <a:p>
            <a:r>
              <a:t>- CMS · ESRD QIP data / provider catalog: https://data.cms.gov/provider-data/topics/dialysis-facilities/esrd-quality-incentive-program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Febyana &amp; Nursamsiyah, 2023 DOI 10.35870/jimik.v4i3.303. Do not present a proposed design as an established successful rollout.</a:t>
            </a:r>
          </a:p>
          <a:p/>
          <a:p>
            <a:r>
              <a:t>REFERENCES:</a:t>
            </a:r>
          </a:p>
          <a:p>
            <a:r>
              <a:t>- Febyana &amp; Nursamsiyah · RSUD Al-Ihsan (2023): https://journal.stmiki.ac.id/index.php/jimik/article/view/303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IRR 2024 p7; these are chronic-HD registry figures, not national CKD population numbers nor EMR effectiveness estimates.</a:t>
            </a:r>
          </a:p>
          <a:p/>
          <a:p>
            <a:r>
              <a:t>REFERENCES: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 actual supported national FHIR modules; do not assert that every dialysis-machine parameter already flows to SATUSEHAT.</a:t>
            </a:r>
          </a:p>
          <a:p/>
          <a:p>
            <a:r>
              <a:t>REFERENCES:</a:t>
            </a:r>
          </a:p>
          <a:p>
            <a:r>
              <a:t>- Permenkes 24/2022 · Rekam Medis: https://peraturan.bpk.go.id/Details/245544/p</a:t>
            </a:r>
          </a:p>
          <a:p>
            <a:r>
              <a:t>- Kemenkes · SATUSEHAT Platform: https://satusehat.kemkes.go.id/platform/docs/id/playbook/introduction/</a:t>
            </a:r>
          </a:p>
          <a:p>
            <a:r>
              <a:t>- Kemenkes · SATUSEHAT RME launch (2026): https://www.kemkes.go.id/id/kemenkes-luncurkan-satusehat-rme-rekam-medis-pasien-terintegrasi-secara-nasional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Conceptual proposal, not a verified deployed system. Distinguish HL7v2 device feeds and HL7 FHIR exchange.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Kemenkes · SATUSEHAT Platform: https://satusehat.kemkes.go.id/platform/docs/id/playbook/introduction/</a:t>
            </a:r>
          </a:p>
          <a:p>
            <a:r>
              <a:t>- Laurier et al. · Hemodial Int (2025): https://pmc.ncbi.nlm.nih.gov/articles/PMC11729301/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Suggested set drawn from CMS/QI literature and local guidance; not a single prescribed Indonesian scorecard.</a:t>
            </a:r>
          </a:p>
          <a:p/>
          <a:p>
            <a:r>
              <a:t>REFERENCES:</a:t>
            </a:r>
          </a:p>
          <a:p>
            <a:r>
              <a:t>- CMS · ESRD Quality Incentive Program: https://www.cms.gov/medicare/quality/end-stage-renal-disease-esrd-quality-incentive-program/measuring-quality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Kemenkes · PNPK Penyakit Ginjal Kronik (2023): https://www.kemkes.go.id/app_asset/file_content_download/17019170696571318d16eff8.41286905.pdf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Hossain et al. 2025: contextual qualitative insights, not a nationally representative rate.</a:t>
            </a:r>
          </a:p>
          <a:p/>
          <a:p>
            <a:r>
              <a:t>REFERENCES:</a:t>
            </a:r>
          </a:p>
          <a:p>
            <a:r>
              <a:t>- Hossain et al. · BMC Health Serv Res (2025): https://pmc.ncbi.nlm.nih.gov/articles/PMC11827342/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90-day stages are author recommendations, not official or evidence-proven timings.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Hossain et al. · BMC Health Serv Res (2025): https://pmc.ncbi.nlm.nih.gov/articles/PMC11827342/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Full citations available in the Flipchart Sources panel and the included DAFTAR_SUMBER_REFERENCES.md file.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  <a:p>
            <a:r>
              <a:t>- Kemenkes · SATUSEHAT Platform: https://satusehat.kemkes.go.id/platform/docs/id/playbook/introduction/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6" name="Oval 15"/>
          <p:cNvSpPr/>
          <p:nvPr/>
        </p:nvSpPr>
        <p:spPr>
          <a:xfrm>
            <a:off x="10789920" y="4709160"/>
            <a:ext cx="868680" cy="868680"/>
          </a:xfrm>
          <a:prstGeom prst="ellipse">
            <a:avLst/>
          </a:prstGeom>
          <a:solidFill>
            <a:srgbClr val="0A7D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47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CFE53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DDE95E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C7E6D9"/>
                </a:solidFill>
                <a:latin typeface="Aptos"/>
              </a:defRPr>
            </a:pPr>
            <a:r>
              <a:t>01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914400"/>
            <a:ext cx="9692640" cy="6583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DDE95E"/>
                </a:solidFill>
                <a:latin typeface="Aptos"/>
              </a:defRPr>
            </a:pPr>
            <a:r>
              <a:t>9TH INTERNATIONAL CONFERENCE ON</a:t>
            </a:r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DDE95E"/>
                </a:solidFill>
                <a:latin typeface="Aptos"/>
              </a:defRPr>
            </a:pPr>
            <a:r>
              <a:t>HANDLING NON-COMMUNICABLE DISEASE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1828800"/>
            <a:ext cx="10698480" cy="19751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FFFFFF"/>
                </a:solidFill>
                <a:latin typeface="Aptos"/>
              </a:defRPr>
            </a:pPr>
            <a:r>
              <a:t>Electronic Medical Records to Strengthen Hemodialysis Care Quality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4041648"/>
            <a:ext cx="1243584" cy="64008"/>
          </a:xfrm>
          <a:prstGeom prst="rect">
            <a:avLst/>
          </a:prstGeom>
          <a:solidFill>
            <a:srgbClr val="CFE53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786384" y="4343400"/>
            <a:ext cx="10332720" cy="6858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C7E6D9"/>
                </a:solidFill>
                <a:latin typeface="Aptos"/>
              </a:defRPr>
            </a:pPr>
            <a:r>
              <a:t>Global lessons, Indonesian priorities, and practical next steps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5184648"/>
            <a:ext cx="10515600" cy="3474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ptos"/>
              </a:defRPr>
            </a:pPr>
            <a:r>
              <a:t>Dr. Asharul Fahyudi, S.Kom., M.Kom.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5623560"/>
            <a:ext cx="10515600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DDE95E"/>
                </a:solidFill>
                <a:latin typeface="Aptos"/>
              </a:defRPr>
            </a:pPr>
            <a:r>
              <a:t>Poltekkes Kemenkes Semarang  •  3–6 November 2026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4D908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C7E6D9"/>
                </a:solidFill>
                <a:latin typeface="Aptos"/>
              </a:defRPr>
            </a:pPr>
            <a:r>
              <a:t>Sources: Indonesian Renal Registry · 17th Annual Report (2024), WHO · Kidney disease (2026)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DDE95E"/>
                </a:solidFill>
                <a:latin typeface="Aptos"/>
              </a:defRPr>
            </a:pPr>
            <a:r>
              <a:t>01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02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From records to better clinical decisions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How can dialysis records help care teams make better decisions, session after session?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The clinical need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Hemodialysis involves repeated visits. Care teams need reliable information across every session.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Lessons from 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Experience from Abu Dhabi, Canada, and the US offers lessons for Indonesian facilities.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Where to begin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Capture essential data, turn it into useful dashboards, and review care together.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WHO · Kidney disease (2026), Indonesian Renal Registry · 17th Annual Report (2024), Holt et al. · Int J Med Inform 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02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3" name="Oval 22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Kidney disease: a global care challenge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WHO estimates underline the scale of kidney care needs worldwide.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43784"/>
            <a:ext cx="6656832" cy="1618488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78408" y="3118104"/>
            <a:ext cx="6291072" cy="6949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78A7D"/>
                </a:solidFill>
                <a:latin typeface="Aptos"/>
              </a:defRPr>
            </a:pPr>
            <a:r>
              <a:t>674 million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3867912"/>
            <a:ext cx="6272784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26F6A"/>
                </a:solidFill>
                <a:latin typeface="Aptos"/>
              </a:defRPr>
            </a:pPr>
            <a:r>
              <a:t>Estimated people living with CKD worldwide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71816" y="2843784"/>
            <a:ext cx="3685032" cy="11795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7900416" y="2980944"/>
            <a:ext cx="329184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Unequal access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0416" y="3401568"/>
            <a:ext cx="3227832" cy="5760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The burden of disease and access to care vary widely across settings.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71816" y="4151376"/>
            <a:ext cx="3685032" cy="11795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7900416" y="4288536"/>
            <a:ext cx="329184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Know the denominator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0416" y="4709160"/>
            <a:ext cx="3227832" cy="5760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CKD is not synonymous with kidney failure requiring dialysis or transplantation.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Do not equate worldwide CKD estimates with the dialysis population.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WHO · Kidney disease (2026)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03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Indonesia: doctor-diagnosed CKD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The 2023 Indonesian Health Survey reports kidney disease based on physician diagnosis among adults aged ≥15.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43784"/>
            <a:ext cx="3218688" cy="1618488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78408" y="3118104"/>
            <a:ext cx="2852928" cy="6949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78A7D"/>
                </a:solidFill>
                <a:latin typeface="Aptos"/>
              </a:defRPr>
            </a:pPr>
            <a:r>
              <a:t>0.18%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3867912"/>
            <a:ext cx="283464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26F6A"/>
                </a:solidFill>
                <a:latin typeface="Aptos"/>
              </a:defRPr>
            </a:pPr>
            <a:r>
              <a:t>Doctor-diagnosed CKD prevalence (SKI 2023)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15383" y="2843784"/>
            <a:ext cx="3218688" cy="1618488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4416551" y="3118104"/>
            <a:ext cx="2852928" cy="6949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78A7D"/>
                </a:solidFill>
                <a:latin typeface="Aptos"/>
              </a:defRPr>
            </a:pPr>
            <a:r>
              <a:t>0.16–0.19%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6551" y="3867912"/>
            <a:ext cx="283464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26F6A"/>
                </a:solidFill>
                <a:latin typeface="Aptos"/>
              </a:defRPr>
            </a:pPr>
            <a:r>
              <a:t>95% confidence interval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71816" y="2843784"/>
            <a:ext cx="3685032" cy="11795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7900416" y="2980944"/>
            <a:ext cx="329184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Indicator scope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0416" y="3401568"/>
            <a:ext cx="3227832" cy="5760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This is based on reported medical diagnosis, not laboratory screening of the entire population.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71816" y="4151376"/>
            <a:ext cx="3685032" cy="11795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7900416" y="4288536"/>
            <a:ext cx="329184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Service implication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00416" y="4709160"/>
            <a:ext cx="3227832" cy="5760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Detection gaps reinforce the value of screening and longitudinal follow-up.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Kemenkes · SKI 2023, Tabel 7.49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04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0" name="Oval 29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Reported hemodialysis prevalence, Indonesia 2017–2024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Selected data points from the Indonesian Renal Registry (IRR).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952" y="2779776"/>
            <a:ext cx="10744200" cy="26609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Rectangle 9"/>
          <p:cNvSpPr/>
          <p:nvPr/>
        </p:nvSpPr>
        <p:spPr>
          <a:xfrm>
            <a:off x="1316736" y="4281169"/>
            <a:ext cx="932688" cy="546862"/>
          </a:xfrm>
          <a:prstGeom prst="rect">
            <a:avLst/>
          </a:prstGeom>
          <a:solidFill>
            <a:srgbClr val="69C8F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1088136" y="3924553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77,892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144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2017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9272" y="3522862"/>
            <a:ext cx="932688" cy="1305169"/>
          </a:xfrm>
          <a:prstGeom prst="rect">
            <a:avLst/>
          </a:prstGeom>
          <a:solidFill>
            <a:srgbClr val="69C8F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3090672" y="3166246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185,901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4679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2019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21808" y="3814035"/>
            <a:ext cx="932688" cy="1013996"/>
          </a:xfrm>
          <a:prstGeom prst="rect">
            <a:avLst/>
          </a:prstGeom>
          <a:solidFill>
            <a:srgbClr val="69C8F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5093208" y="3457419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144,428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57216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24344" y="3930074"/>
            <a:ext cx="932688" cy="897957"/>
          </a:xfrm>
          <a:prstGeom prst="rect">
            <a:avLst/>
          </a:prstGeom>
          <a:solidFill>
            <a:srgbClr val="69C8F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0" name="TextBox 19"/>
          <p:cNvSpPr txBox="1"/>
          <p:nvPr/>
        </p:nvSpPr>
        <p:spPr>
          <a:xfrm>
            <a:off x="7095744" y="3573458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127,900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59752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2023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326880" y="3867639"/>
            <a:ext cx="932688" cy="960392"/>
          </a:xfrm>
          <a:prstGeom prst="rect">
            <a:avLst/>
          </a:prstGeom>
          <a:solidFill>
            <a:srgbClr val="009C8C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3" name="TextBox 22"/>
          <p:cNvSpPr txBox="1"/>
          <p:nvPr/>
        </p:nvSpPr>
        <p:spPr>
          <a:xfrm>
            <a:off x="9098280" y="3511023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136,793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62288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2024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TextBox 25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Registry counts are not general-population CKD prevalence; reporting changes may influence trends.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8" name="TextBox 27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Indonesian Renal Registry · 17th Annual Report (2024)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05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What does the 2024 renal registry tell us?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Registry clinical distributions underline the importance of consistent data capture.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96695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69%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Kt/V entries &lt;1.8 in the IRR chart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9924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6469380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81%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8524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Hemoglobin entries &lt;10 g/dL in the IRR chart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1005840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The denominators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Kt/V: 36,943 of 53,481 entries; Hb: 66,540 of 82,557 entries.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5352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473952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Interpret with care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These are the report’s categories, not universal cutoffs for every HD prescription.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Indonesian Renal Registry · 17th Annual Report (2024), Kemenkes · PNPK Penyakit Ginjal Kronik (2023)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06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What matters in each dialysis session?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Dialysis demands repeated surveillance and coordinated multidisciplinary follow-up.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Before dialysis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Patient ID, allergies, body weight, access, relevant labs, and treatment plan.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During dialysis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Blood pressure, blood/dialysate flows, ultrafiltration, medication, and events.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After dialysis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Session completion, complications, education, and next-visit plan.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Holt et al. · Int J Med Inform (2023), Laurier et al. · Hemodial Int (2025), Kemenkes · PNPK Penyakit Ginjal Kronik…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07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0" name="Oval 29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Dialysis quality and SDG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Target 3.4 calls for a one-third reduction in premature NCD mortality by 2030.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50976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Prevention &amp; detection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09010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3673602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8506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Integrated CKD care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1636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396228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71132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Safer hemodialysis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54262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118854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3758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Continuous monitoring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1014983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How EMRs help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4983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Support records continuity, risk identification, and quality audits.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54496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6483096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What they cannot prove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3096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Installing an EMR does not itself demonstrate lower mortality.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8" name="TextBox 27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United Nations · SDG 3, WHO · Kidney disease (2026), Laurier et al. · Hemodial Int (2025)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08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0" name="Oval 29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EMRs should work for the clinical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A longitudinal record should support physicians, nurses, labs, and dialysis devices.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50976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Registration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09010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3673602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8506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Pre-HD assessment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1636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396228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71132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Session / machine data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54262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118854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3758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Clinical review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1014983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Useful automation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4983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Import repeat machine parameters where possible, while preserving clinical validation.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54496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6483096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Decision support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3096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Checklists, lab alerts, and actionable high-risk patient lists.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8" name="TextBox 27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Holt et al. · Int J Med Inform (2023), Laurier et al. · Hemodial Int (2025), Kemenkes · SATUSEHAT Platform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09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10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Abu Dhabi: when dialysis machines connect to EMRs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SEHA Kidney Care linked dialysis machine HL7 feeds directly to the EMR.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52344"/>
            <a:ext cx="5244084" cy="123444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62656"/>
            <a:ext cx="4805172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78A7D"/>
                </a:solidFill>
                <a:latin typeface="Aptos"/>
              </a:defRPr>
            </a:pPr>
            <a:r>
              <a:t>≈28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511296"/>
            <a:ext cx="4786884" cy="3474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Less computer time per nursing shift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9924" y="2752344"/>
            <a:ext cx="5244084" cy="123444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6478524" y="2962656"/>
            <a:ext cx="4805172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78A7D"/>
                </a:solidFill>
                <a:latin typeface="Aptos"/>
              </a:defRPr>
            </a:pPr>
            <a:r>
              <a:t>≈60%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8524" y="3511296"/>
            <a:ext cx="4786884" cy="3474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Improvement in adequate vital-sign recording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187952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1005840" y="4325112"/>
            <a:ext cx="4864608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Study 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745736"/>
            <a:ext cx="4800600" cy="64008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Single-service, observational pre–post time-and-motion assessment.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5352" y="4187952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473952" y="4325112"/>
            <a:ext cx="4864608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What we can learn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745736"/>
            <a:ext cx="4800600" cy="64008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Less manual data entry can free staff time, while clinical checks remain essential.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Context-specific observational results; not guaranteed for every dialysis unit.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Holt et al. · Int J Med Inform (2023)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10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3" name="Oval 22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11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Canada: using EMR data to improve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McGill University Health Centre described dashboards, checklists, and task reminders.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52344"/>
            <a:ext cx="10716768" cy="123444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62656"/>
            <a:ext cx="10277856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78A7D"/>
                </a:solidFill>
                <a:latin typeface="Aptos"/>
              </a:defRPr>
            </a:pPr>
            <a:r>
              <a:t>&gt;400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511296"/>
            <a:ext cx="10259568" cy="3474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Chronic HD patients cared for at the centre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187952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1005840" y="4325112"/>
            <a:ext cx="4864608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Joined-up information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745736"/>
            <a:ext cx="4800600" cy="64008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Renal and hospital EMR data help identify priority patient groups.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5352" y="4187952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473952" y="4325112"/>
            <a:ext cx="4864608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Targeted pathways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2" y="4745736"/>
            <a:ext cx="4800600" cy="64008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New HD-start checklist, vaccination plans, transplant assessment, medicine review.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Single-centre experience, not a causal effect estimate for patient outcomes.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Laurier et al. · Hemodial Int (2025)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11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12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United States: measuring dialysis quality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The CMS ESRD Quality Incentive Program defines facility performance measures.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Adequacy &amp; access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Kt/V, vascular access, and other clinical performance measures.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Safety &amp; coordination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Bloodstream infections, hospitalisations, readmissions, and related reporting.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Patient voice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Patient experience is part of the quality evaluation framework.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This is a quality-policy case, not evidence of one universal EMR implementation.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CMS · ESRD Quality Incentive Program, CMS · ESRD QIP data / provider catalog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12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1" name="Oval 20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RSUD Al-Ihsan: lessons from dialysis scheduling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A 2023 publication identified manual scheduling of hemodialysis patients.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9776"/>
            <a:ext cx="3435095" cy="2240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71800"/>
            <a:ext cx="3005327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Observed issue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3666744"/>
            <a:ext cx="2932175" cy="12161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Manual scheduling required staff time and accuracy.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22647" y="2779776"/>
            <a:ext cx="3435095" cy="2240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4651247" y="2971800"/>
            <a:ext cx="3005327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Research approach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8680" y="3666744"/>
            <a:ext cx="2932175" cy="12161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Electronic record governance and waterfall-oriented information-system design.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8055" y="2779776"/>
            <a:ext cx="3435095" cy="2240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8296655" y="2971800"/>
            <a:ext cx="3005327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Evidence boundary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4087" y="3666744"/>
            <a:ext cx="2932175" cy="12161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It does not show full live integration or quantified clinical benefits.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Febyana &amp; Nursamsiyah · RSUD Al-Ihsan (2023)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13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IRR: using national data to review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A registry allows reporting on care trends and clinical indicators.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96695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136,793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Registered prevalent HD patients, 2024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9924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6469380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60,034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8524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Registered incident HD patients, 2024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1005840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Its contribution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National monitoring infrastructure and a starting point for benchmarking.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5352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473952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Remaining challenge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Data validity, denominator consistency, completeness, and feedback to units.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Indonesian Renal Registry · 17th Annual Report (2024)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14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EMRs and SATUSEHAT: the foundation for exchange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Regulatory and technical foundations for longitudinal records.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Regulation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Permenkes 24/2022 requires healthcare facilities to maintain EMRs.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Interoperability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SATUSEHAT documents HL7 FHIR-based health information exchange.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2026 development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The ministry announced SATUSEHAT RME on 1 September 2026.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Policy and infrastructure milestones do not establish dialysis-specific clinical impact.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Permenkes 24/2022 · Rekam Medis, Kemenkes · SATUSEHAT Platform, Kemenkes · SATUSEHAT RME launch (2026)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15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0" name="Oval 29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A practical data flow for dialysis services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A conceptual design combining care processes, quality audit, and safe exchange.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50976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Machine / nurse / lab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09010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3673602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8506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Integration + validation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1636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396228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71132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Longitudinal EMR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54262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118854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3758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Dashboard + reports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1014983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Minimum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4983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Patient ID, HD session, parameters, vascular access, drugs, labs, complications.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54496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6483096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Standards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3096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Use appropriate device protocols locally and FHIR for supported health data exchange.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8" name="TextBox 27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Holt et al. · Int J Med Inform (2023), Kemenkes · SATUSEHAT Platform, Laurier et al. · Hemodial Int (2025)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16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Turn session records into clinical action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Every metric needs a defined numerator, denominator, owner, and review cycle.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Dialysis adequacy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Kt/V or URR as appropriate for regimen and clinical guidance; track missing data.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Access &amp; 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Access type, infection events, intradialytic hypotension, and medicine incidents.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Continuity of care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Appointments, relevant labs, anaemia follow-up, and high-risk actions.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Define validation rules and periods before judging performance.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CMS · ESRD Quality Incentive Program, Laurier et al. · Hemodial Int (2025), Kemenkes · PNPK Penyakit Ginjal Kronik 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17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Beyond software: people, workflow, and 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A qualitative study of 12 hospitals found variable readiness and digital culture.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96695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12 hospitals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Study sites in Java and Sulawesi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9924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6469380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150 staff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8524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Study participants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1005840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Challenges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Unstable connectivity, varying digital literacy, and ongoing paper reliance.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5352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473952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Practical response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Role-based training, clear SOPs, executive support, and downtime procedures.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Hossain et al. · BMC Health Serv Res (2025)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18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A practical 90-day starting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Implementation proposal—not a tested clinical intervention.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907792"/>
            <a:ext cx="3419856" cy="219456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96696" y="3136392"/>
            <a:ext cx="59436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78A7D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6696" y="3685032"/>
            <a:ext cx="3035808" cy="43891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Days 1–30 · Prepare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" y="4197096"/>
            <a:ext cx="2999232" cy="71323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F6A"/>
                </a:solidFill>
                <a:latin typeface="Aptos"/>
              </a:defRPr>
            </a:pPr>
            <a:r>
              <a:t>Map HD workflow, agree minimum data, roles, SOPs, and baseline.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6552" y="2907792"/>
            <a:ext cx="3419856" cy="219456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26864" y="3136392"/>
            <a:ext cx="59436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78A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6864" y="3685032"/>
            <a:ext cx="3035808" cy="43891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Days 31–60 · 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6864" y="4197096"/>
            <a:ext cx="2999232" cy="71323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F6A"/>
                </a:solidFill>
                <a:latin typeface="Aptos"/>
              </a:defRPr>
            </a:pPr>
            <a:r>
              <a:t>Test digital flowsheets, verify fields, train users, and run fortnightly reviews.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907792"/>
            <a:ext cx="3419856" cy="219456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257032" y="3136392"/>
            <a:ext cx="59436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78A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2" y="3685032"/>
            <a:ext cx="3035808" cy="43891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Days 61–90 · Evaluate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2" y="4197096"/>
            <a:ext cx="2999232" cy="71323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F6A"/>
                </a:solidFill>
                <a:latin typeface="Aptos"/>
              </a:defRPr>
            </a:pPr>
            <a:r>
              <a:t>Examine completeness, documentation time, incidents, and an integration plan.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Example KPIs: data completeness, entry time, errors, and follow-up completion; set targets from baseline.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Sources: Holt et al. · Int J Med Inform (2023), Laurier et al. · Hemodial Int (2025), Hossain et al. · BMC Health Serv Res (…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19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47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CFE53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DDE95E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C7E6D9"/>
                </a:solidFill>
                <a:latin typeface="Aptos"/>
              </a:defRPr>
            </a:pPr>
            <a:r>
              <a:t>20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941832"/>
            <a:ext cx="914400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DDE95E"/>
                </a:solidFill>
                <a:latin typeface="Aptos"/>
              </a:defRPr>
            </a:pPr>
            <a:r>
              <a:t>KEY MESSAGES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399032"/>
            <a:ext cx="10789920" cy="9601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t>EMR matters when the data informs care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2798064"/>
            <a:ext cx="3584448" cy="1764792"/>
          </a:xfrm>
          <a:prstGeom prst="roundRect">
            <a:avLst>
              <a:gd name="adj" fmla="val 12000"/>
            </a:avLst>
          </a:prstGeom>
          <a:solidFill>
            <a:srgbClr val="15515B"/>
          </a:solidFill>
          <a:ln w="10160">
            <a:solidFill>
              <a:srgbClr val="6B9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33271" y="2990088"/>
            <a:ext cx="3154679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Global evidence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3685032"/>
            <a:ext cx="3081528" cy="740663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C7E6D9"/>
                </a:solidFill>
                <a:latin typeface="Aptos"/>
              </a:defRPr>
            </a:pPr>
            <a:r>
              <a:t>UAE offers documentation-efficiency evidence; Canada demonstrates EMR-enabled QI tools.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08576" y="2798064"/>
            <a:ext cx="3584448" cy="1764792"/>
          </a:xfrm>
          <a:prstGeom prst="roundRect">
            <a:avLst>
              <a:gd name="adj" fmla="val 12000"/>
            </a:avLst>
          </a:prstGeom>
          <a:solidFill>
            <a:srgbClr val="15515B"/>
          </a:solidFill>
          <a:ln w="10160">
            <a:solidFill>
              <a:srgbClr val="6B9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4837176" y="2990088"/>
            <a:ext cx="3154679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Indonesian context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4608" y="3685032"/>
            <a:ext cx="3081528" cy="740663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C7E6D9"/>
                </a:solidFill>
                <a:latin typeface="Aptos"/>
              </a:defRPr>
            </a:pPr>
            <a:r>
              <a:t>IRR and SATUSEHAT enable data and policy infrastructure; outcomes need evaluation.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2798064"/>
            <a:ext cx="3584448" cy="1764792"/>
          </a:xfrm>
          <a:prstGeom prst="roundRect">
            <a:avLst>
              <a:gd name="adj" fmla="val 12000"/>
            </a:avLst>
          </a:prstGeom>
          <a:solidFill>
            <a:srgbClr val="15515B"/>
          </a:solidFill>
          <a:ln w="10160">
            <a:solidFill>
              <a:srgbClr val="6B9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8641080" y="2990088"/>
            <a:ext cx="3154679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Start well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8512" y="3685032"/>
            <a:ext cx="3081528" cy="740663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C7E6D9"/>
                </a:solidFill>
                <a:latin typeface="Aptos"/>
              </a:defRPr>
            </a:pPr>
            <a:r>
              <a:t>Valid data, simple workflow, actionable dashboards, and recurrent review.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" y="4855464"/>
            <a:ext cx="10872216" cy="795528"/>
          </a:xfrm>
          <a:prstGeom prst="roundRect">
            <a:avLst>
              <a:gd name="adj" fmla="val 12000"/>
            </a:avLst>
          </a:prstGeom>
          <a:solidFill>
            <a:srgbClr val="124D55"/>
          </a:solidFill>
          <a:ln w="10160">
            <a:solidFill>
              <a:srgbClr val="6B9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1051560" y="5084064"/>
            <a:ext cx="1033272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DDE95E"/>
                </a:solidFill>
                <a:latin typeface="Aptos"/>
              </a:defRPr>
            </a:pPr>
            <a:r>
              <a:t>Thank you. Discussion: which dialysis quality measure should we track first?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4D908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C7E6D9"/>
                </a:solidFill>
                <a:latin typeface="Aptos"/>
              </a:defRPr>
            </a:pPr>
            <a:r>
              <a:t>Sources: Holt et al. · Int J Med Inform (2023), Laurier et al. · Hemodial Int (2025), Indonesian Renal Registry · 17th Annua…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DDE95E"/>
                </a:solidFill>
                <a:latin typeface="Aptos"/>
              </a:defRPr>
            </a:pPr>
            <a:r>
              <a:t>20 / 20</a:t>
            </a:r>
          </a:p>
        </p:txBody>
      </p:sp>
    </p:spTree>
  </p:cSld>
  <p:clrMapOvr>
    <a:masterClrMapping/>
  </p:clrMapOvr>
  <p:transition spd="med" advClick="1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EMR &amp; Hemodialysis Quality — English</dc:title>
  <dc:subject>9th International Conference on Handling Non-Communicable Disease</dc:subject>
  <dc:creator>Dr. Asharul Fahyudi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